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34" r:id="rId4"/>
    <p:sldId id="335" r:id="rId5"/>
    <p:sldId id="336" r:id="rId6"/>
    <p:sldId id="284" r:id="rId7"/>
    <p:sldId id="321" r:id="rId8"/>
    <p:sldId id="322" r:id="rId9"/>
    <p:sldId id="323" r:id="rId10"/>
    <p:sldId id="324" r:id="rId11"/>
    <p:sldId id="333"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23-11-2021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11/23/2021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3/01_Data%20Model/02_Agency.cds" TargetMode="External"/><Relationship Id="rId5" Type="http://schemas.openxmlformats.org/officeDocument/2006/relationships/hyperlink" Target="https://github.com/soyuztechnologies/SoperaStreriaTraining/blob/master/RAP/Day%2023/01_Data%20Model/01_Customer.cds"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3/01_Data%20Model/03_Travel.c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5820" y="985720"/>
            <a:ext cx="10009112" cy="1200329"/>
          </a:xfrm>
          <a:prstGeom prst="rect">
            <a:avLst/>
          </a:prstGeom>
        </p:spPr>
        <p:txBody>
          <a:bodyPr wrap="square">
            <a:spAutoFit/>
          </a:bodyPr>
          <a:lstStyle/>
          <a:p>
            <a:r>
              <a:rPr lang="en-US" sz="1800" dirty="0">
                <a:solidFill>
                  <a:schemeClr val="bg1"/>
                </a:solidFill>
              </a:rPr>
              <a:t>A </a:t>
            </a:r>
            <a:r>
              <a:rPr lang="en-US" sz="1800" b="1" dirty="0">
                <a:solidFill>
                  <a:schemeClr val="bg1"/>
                </a:solidFill>
              </a:rPr>
              <a:t>business service definition </a:t>
            </a:r>
            <a:r>
              <a:rPr lang="en-US" sz="1800" dirty="0">
                <a:solidFill>
                  <a:schemeClr val="bg1"/>
                </a:solidFill>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solidFill>
                  <a:schemeClr val="bg1"/>
                </a:solidFill>
                <a:hlinkClick r:id="rId3"/>
              </a:rPr>
              <a:t>ZI_TRAVEL_U_SD_XX</a:t>
            </a:r>
            <a:r>
              <a:rPr lang="en-US" sz="1800" dirty="0">
                <a:solidFill>
                  <a:schemeClr val="bg1"/>
                </a:solidFill>
              </a:rPr>
              <a:t>”</a:t>
            </a:r>
          </a:p>
        </p:txBody>
      </p:sp>
      <p:pic>
        <p:nvPicPr>
          <p:cNvPr id="3" name="Picture 2"/>
          <p:cNvPicPr>
            <a:picLocks noChangeAspect="1"/>
          </p:cNvPicPr>
          <p:nvPr/>
        </p:nvPicPr>
        <p:blipFill>
          <a:blip r:embed="rId4"/>
          <a:stretch>
            <a:fillRect/>
          </a:stretch>
        </p:blipFill>
        <p:spPr>
          <a:xfrm>
            <a:off x="1197870" y="3284984"/>
            <a:ext cx="8450476" cy="3040000"/>
          </a:xfrm>
          <a:prstGeom prst="rect">
            <a:avLst/>
          </a:prstGeom>
        </p:spPr>
      </p:pic>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a:stCxn id="8" idx="3"/>
            <a:endCxn id="9" idx="1"/>
          </p:cNvCxnSpPr>
          <p:nvPr/>
        </p:nvCxnSpPr>
        <p:spPr>
          <a:xfrm>
            <a:off x="2998068" y="2594220"/>
            <a:ext cx="16561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999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49097" y="1124744"/>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pic>
        <p:nvPicPr>
          <p:cNvPr id="13" name="Picture 12"/>
          <p:cNvPicPr>
            <a:picLocks noChangeAspect="1"/>
          </p:cNvPicPr>
          <p:nvPr/>
        </p:nvPicPr>
        <p:blipFill>
          <a:blip r:embed="rId3"/>
          <a:stretch>
            <a:fillRect/>
          </a:stretch>
        </p:blipFill>
        <p:spPr>
          <a:xfrm>
            <a:off x="1986997" y="2187098"/>
            <a:ext cx="7705714" cy="4275429"/>
          </a:xfrm>
          <a:prstGeom prst="rect">
            <a:avLst/>
          </a:prstGeom>
        </p:spPr>
      </p:pic>
    </p:spTree>
    <p:extLst>
      <p:ext uri="{BB962C8B-B14F-4D97-AF65-F5344CB8AC3E}">
        <p14:creationId xmlns:p14="http://schemas.microsoft.com/office/powerpoint/2010/main" val="9368637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93812" y="1124744"/>
            <a:ext cx="7962085" cy="3784113"/>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RAP (Restful Application Programming Model)</a:t>
            </a:r>
          </a:p>
          <a:p>
            <a:pPr marL="133234" indent="-285664">
              <a:buFont typeface="Arial" panose="020B0604020202020204" pitchFamily="34" charset="0"/>
              <a:buChar char="•"/>
            </a:pPr>
            <a:r>
              <a:rPr lang="en-IN" sz="1999" dirty="0">
                <a:solidFill>
                  <a:schemeClr val="bg1"/>
                </a:solidFill>
              </a:rPr>
              <a:t>The big picture</a:t>
            </a:r>
          </a:p>
          <a:p>
            <a:pPr marL="133234" indent="-285664">
              <a:buFont typeface="Arial" panose="020B0604020202020204" pitchFamily="34" charset="0"/>
              <a:buChar char="•"/>
            </a:pPr>
            <a:r>
              <a:rPr lang="en-IN" sz="1999" dirty="0">
                <a:solidFill>
                  <a:schemeClr val="bg1"/>
                </a:solidFill>
              </a:rPr>
              <a:t>Evolution – The developer view</a:t>
            </a:r>
          </a:p>
          <a:p>
            <a:pPr marL="133234" indent="-285664">
              <a:buFont typeface="Arial" panose="020B0604020202020204" pitchFamily="34" charset="0"/>
              <a:buChar char="•"/>
            </a:pPr>
            <a:r>
              <a:rPr lang="en-IN" sz="1999" dirty="0">
                <a:solidFill>
                  <a:schemeClr val="bg1"/>
                </a:solidFill>
              </a:rPr>
              <a:t>The development flow</a:t>
            </a:r>
          </a:p>
          <a:p>
            <a:pPr marL="133234" indent="-285664">
              <a:buFont typeface="Arial" panose="020B0604020202020204" pitchFamily="34" charset="0"/>
              <a:buChar char="•"/>
            </a:pPr>
            <a:r>
              <a:rPr lang="en-IN" sz="1999" dirty="0">
                <a:solidFill>
                  <a:schemeClr val="bg1"/>
                </a:solidFill>
              </a:rPr>
              <a:t>Types of Scenarios</a:t>
            </a:r>
          </a:p>
          <a:p>
            <a:pPr marL="133234" indent="-285664">
              <a:buFont typeface="Arial" panose="020B0604020202020204" pitchFamily="34" charset="0"/>
              <a:buChar char="•"/>
            </a:pPr>
            <a:r>
              <a:rPr lang="en-IN" sz="1999" dirty="0">
                <a:solidFill>
                  <a:schemeClr val="bg1"/>
                </a:solidFill>
              </a:rPr>
              <a:t>Understanding Data Model</a:t>
            </a:r>
          </a:p>
          <a:p>
            <a:pPr marL="133234" indent="-285664">
              <a:buFont typeface="Arial" panose="020B0604020202020204" pitchFamily="34" charset="0"/>
              <a:buChar char="•"/>
            </a:pPr>
            <a:r>
              <a:rPr lang="en-IN" sz="1999" dirty="0">
                <a:solidFill>
                  <a:schemeClr val="bg1"/>
                </a:solidFill>
              </a:rPr>
              <a:t>Types of Scenarios</a:t>
            </a:r>
          </a:p>
          <a:p>
            <a:pPr marL="647429" lvl="1" indent="-342797">
              <a:buFont typeface="Wingdings" panose="05000000000000000000" pitchFamily="2" charset="2"/>
              <a:buChar char="Ø"/>
            </a:pPr>
            <a:r>
              <a:rPr lang="en-IN" sz="1999" dirty="0">
                <a:solidFill>
                  <a:schemeClr val="bg1"/>
                </a:solidFill>
              </a:rPr>
              <a:t> Managed Scenario</a:t>
            </a:r>
          </a:p>
          <a:p>
            <a:pPr marL="647429" lvl="1"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Views</a:t>
            </a:r>
          </a:p>
          <a:p>
            <a:pPr marL="133234" indent="-285664">
              <a:buFont typeface="Arial" panose="020B0604020202020204" pitchFamily="34" charset="0"/>
              <a:buChar char="•"/>
            </a:pPr>
            <a:r>
              <a:rPr lang="en-US" sz="1999" dirty="0">
                <a:solidFill>
                  <a:schemeClr val="bg1"/>
                </a:solidFill>
              </a:rPr>
              <a:t>Creating OData Service ( Business Service)</a:t>
            </a:r>
            <a:endParaRPr lang="en-IN" sz="1999" dirty="0">
              <a:solidFill>
                <a:schemeClr val="bg1"/>
              </a:solidFill>
            </a:endParaRPr>
          </a:p>
        </p:txBody>
      </p:sp>
    </p:spTree>
    <p:extLst>
      <p:ext uri="{BB962C8B-B14F-4D97-AF65-F5344CB8AC3E}">
        <p14:creationId xmlns:p14="http://schemas.microsoft.com/office/powerpoint/2010/main" val="155744923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061534"/>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609441" y="2859901"/>
            <a:ext cx="8941355" cy="2308324"/>
          </a:xfrm>
          <a:prstGeom prst="rect">
            <a:avLst/>
          </a:prstGeom>
          <a:noFill/>
        </p:spPr>
        <p:txBody>
          <a:bodyPr wrap="square" rtlCol="0">
            <a:spAutoFit/>
          </a:bodyPr>
          <a:lstStyle/>
          <a:p>
            <a:pPr algn="just"/>
            <a:r>
              <a:rPr lang="en-IN" sz="1800" dirty="0">
                <a:solidFill>
                  <a:schemeClr val="bg1"/>
                </a:solidFill>
              </a:rPr>
              <a:t>The whole architecture is based on</a:t>
            </a:r>
          </a:p>
          <a:p>
            <a:pPr marL="342900" indent="-342900" algn="just">
              <a:buFont typeface="Arial" panose="020B0604020202020204" pitchFamily="34" charset="0"/>
              <a:buChar char="•"/>
            </a:pPr>
            <a:r>
              <a:rPr lang="en-IN" sz="1800" dirty="0">
                <a:solidFill>
                  <a:schemeClr val="bg1"/>
                </a:solidFill>
              </a:rPr>
              <a:t>CDS views – will helps you to create semantically rich data model</a:t>
            </a:r>
          </a:p>
          <a:p>
            <a:pPr marL="342900" indent="-342900" algn="just">
              <a:buFont typeface="Arial" panose="020B0604020202020204" pitchFamily="34" charset="0"/>
              <a:buChar char="•"/>
            </a:pPr>
            <a:r>
              <a:rPr lang="en-IN" sz="1800" dirty="0">
                <a:solidFill>
                  <a:schemeClr val="bg1"/>
                </a:solidFill>
              </a:rPr>
              <a:t>Business Object – here is a node inside a tree data structure which is achieved by using </a:t>
            </a:r>
            <a:r>
              <a:rPr lang="en-IN" sz="1800" b="1" dirty="0">
                <a:solidFill>
                  <a:schemeClr val="bg1"/>
                </a:solidFill>
              </a:rPr>
              <a:t>root </a:t>
            </a:r>
            <a:r>
              <a:rPr lang="en-IN" sz="1800" dirty="0">
                <a:solidFill>
                  <a:schemeClr val="bg1"/>
                </a:solidFill>
              </a:rPr>
              <a:t>keyword at CDS view level, this is needed only if we want to add transactional capability.</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p>
          <a:p>
            <a:pPr marL="342900" indent="-342900">
              <a:buFont typeface="Arial" panose="020B0604020202020204" pitchFamily="34" charset="0"/>
              <a:buChar char="•"/>
            </a:pPr>
            <a:r>
              <a:rPr lang="en-US" sz="1800" dirty="0">
                <a:solidFill>
                  <a:schemeClr val="bg1"/>
                </a:solidFill>
              </a:rPr>
              <a:t>The binding will confirm the Purpose of service – API or Fiori</a:t>
            </a:r>
          </a:p>
          <a:p>
            <a:pPr marL="342900" indent="-342900">
              <a:buFont typeface="Arial" panose="020B0604020202020204" pitchFamily="34" charset="0"/>
              <a:buChar char="•"/>
            </a:pPr>
            <a:r>
              <a:rPr lang="en-US" sz="1800" dirty="0">
                <a:solidFill>
                  <a:schemeClr val="bg1"/>
                </a:solidFill>
              </a:rPr>
              <a:t>UI layer with the Fiori app using elements</a:t>
            </a:r>
            <a:endParaRPr lang="en-IN" sz="1800" dirty="0">
              <a:solidFill>
                <a:schemeClr val="bg1"/>
              </a:solidFill>
            </a:endParaRPr>
          </a:p>
        </p:txBody>
      </p:sp>
      <p:pic>
        <p:nvPicPr>
          <p:cNvPr id="3074" name="Picture 2" descr="Programming Images | Free Vectors, Stock Photos &amp;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4221088"/>
            <a:ext cx="3935349" cy="221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985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46146129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83E9EF19-DC4C-4C8D-AD80-09557D6B2A45}"/>
              </a:ext>
            </a:extLst>
          </p:cNvPr>
          <p:cNvSpPr/>
          <p:nvPr/>
        </p:nvSpPr>
        <p:spPr>
          <a:xfrm>
            <a:off x="1341884" y="2024727"/>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a16="http://schemas.microsoft.com/office/drawing/2014/main" xmlns="" id="{795E2EC8-4D45-492D-8AFB-9CF08F6CF9D7}"/>
              </a:ext>
            </a:extLst>
          </p:cNvPr>
          <p:cNvSpPr/>
          <p:nvPr/>
        </p:nvSpPr>
        <p:spPr>
          <a:xfrm>
            <a:off x="1355104" y="1052736"/>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a16="http://schemas.microsoft.com/office/drawing/2014/main" xmlns="" id="{326156D5-46DA-4BE5-8114-A53FC7CB2E4C}"/>
              </a:ext>
            </a:extLst>
          </p:cNvPr>
          <p:cNvSpPr/>
          <p:nvPr/>
        </p:nvSpPr>
        <p:spPr>
          <a:xfrm>
            <a:off x="170188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a16="http://schemas.microsoft.com/office/drawing/2014/main" xmlns="" id="{CB595AB7-6D93-4EAD-92A0-3031DF5ED8F0}"/>
              </a:ext>
            </a:extLst>
          </p:cNvPr>
          <p:cNvSpPr/>
          <p:nvPr/>
        </p:nvSpPr>
        <p:spPr>
          <a:xfrm>
            <a:off x="1701885"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a16="http://schemas.microsoft.com/office/drawing/2014/main" xmlns="" id="{8CA7EC62-2604-4FC7-A17F-BB31444F97E7}"/>
              </a:ext>
            </a:extLst>
          </p:cNvPr>
          <p:cNvSpPr/>
          <p:nvPr/>
        </p:nvSpPr>
        <p:spPr>
          <a:xfrm>
            <a:off x="1716208" y="545850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a16="http://schemas.microsoft.com/office/drawing/2014/main" xmlns="" id="{9250EEB3-5F8C-49FF-BD5E-EC3FCABC0AD7}"/>
              </a:ext>
            </a:extLst>
          </p:cNvPr>
          <p:cNvSpPr/>
          <p:nvPr/>
        </p:nvSpPr>
        <p:spPr>
          <a:xfrm>
            <a:off x="458220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a16="http://schemas.microsoft.com/office/drawing/2014/main" xmlns="" id="{CBD13BBE-EE67-449B-A02C-23D934ED7EE1}"/>
              </a:ext>
            </a:extLst>
          </p:cNvPr>
          <p:cNvSpPr/>
          <p:nvPr/>
        </p:nvSpPr>
        <p:spPr>
          <a:xfrm>
            <a:off x="4567793"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a16="http://schemas.microsoft.com/office/drawing/2014/main" xmlns="" id="{37D93E9D-2ED5-4A31-B5A4-98502B019EC8}"/>
              </a:ext>
            </a:extLst>
          </p:cNvPr>
          <p:cNvSpPr/>
          <p:nvPr/>
        </p:nvSpPr>
        <p:spPr>
          <a:xfrm>
            <a:off x="4568920" y="5435587"/>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a16="http://schemas.microsoft.com/office/drawing/2014/main" xmlns="" id="{F2CA5EA2-C951-4574-A8E1-C924242806CA}"/>
              </a:ext>
            </a:extLst>
          </p:cNvPr>
          <p:cNvSpPr/>
          <p:nvPr/>
        </p:nvSpPr>
        <p:spPr>
          <a:xfrm>
            <a:off x="7464088" y="305785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a16="http://schemas.microsoft.com/office/drawing/2014/main" xmlns="" id="{418FA647-6B2B-479A-8DB7-FDEE94687612}"/>
              </a:ext>
            </a:extLst>
          </p:cNvPr>
          <p:cNvSpPr/>
          <p:nvPr/>
        </p:nvSpPr>
        <p:spPr>
          <a:xfrm>
            <a:off x="7534533" y="4285094"/>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a16="http://schemas.microsoft.com/office/drawing/2014/main" xmlns="" id="{0CC6DF50-5FBC-4CF3-AB01-19BB4B107B52}"/>
              </a:ext>
            </a:extLst>
          </p:cNvPr>
          <p:cNvSpPr/>
          <p:nvPr/>
        </p:nvSpPr>
        <p:spPr>
          <a:xfrm>
            <a:off x="7534533" y="5391606"/>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274068071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Types of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685428"/>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1846753" y="1315437"/>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721489"/>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writing your own logic</a:t>
            </a:r>
          </a:p>
          <a:p>
            <a:pPr marL="342900" indent="-342900" algn="just">
              <a:buFont typeface="Arial" panose="020B0604020202020204" pitchFamily="34" charset="0"/>
              <a:buChar char="•"/>
            </a:pPr>
            <a:r>
              <a:rPr lang="en-IN" sz="1600" dirty="0">
                <a:solidFill>
                  <a:schemeClr val="bg1"/>
                </a:solidFill>
              </a:rPr>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solidFill>
                  <a:schemeClr val="bg1"/>
                </a:solidFill>
              </a:rPr>
              <a:t>You are own your own to manage your implementation.</a:t>
            </a:r>
            <a:endParaRPr lang="en-US" sz="1600" dirty="0">
              <a:solidFill>
                <a:schemeClr val="bg1"/>
              </a:solidFill>
            </a:endParaRPr>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16801" y="4036086"/>
            <a:ext cx="266218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442138"/>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using the framework provided implementation</a:t>
            </a:r>
          </a:p>
          <a:p>
            <a:pPr marL="342900" indent="-342900" algn="just">
              <a:buFont typeface="Arial" panose="020B0604020202020204" pitchFamily="34" charset="0"/>
              <a:buChar char="•"/>
            </a:pPr>
            <a:r>
              <a:rPr lang="en-IN" sz="1600" dirty="0">
                <a:solidFill>
                  <a:schemeClr val="bg1"/>
                </a:solidFill>
              </a:rPr>
              <a:t>You do not have Business logic with you and you want system to create business logic for you automatically.</a:t>
            </a:r>
            <a:endParaRPr lang="en-US" sz="1600" dirty="0">
              <a:solidFill>
                <a:schemeClr val="bg1"/>
              </a:solidFill>
            </a:endParaRPr>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96103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3069583"/>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479988"/>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5095351"/>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4095333"/>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4937048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Travel – Using /demo/travel</a:t>
            </a:r>
          </a:p>
          <a:p>
            <a:pPr algn="ctr"/>
            <a:r>
              <a:rPr lang="en-US" sz="1400" dirty="0"/>
              <a:t>Projection view- what we want to show to UI</a:t>
            </a:r>
            <a:endParaRPr lang="en-IN" sz="1400" dirty="0"/>
          </a:p>
          <a:p>
            <a:pPr algn="ctr"/>
            <a:endParaRPr lang="en-US" dirty="0"/>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p:spPr>
        <p:txBody>
          <a:bodyPr wrap="none">
            <a:spAutoFit/>
          </a:bodyPr>
          <a:lstStyle/>
          <a:p>
            <a:r>
              <a:rPr lang="en-US" dirty="0">
                <a:solidFill>
                  <a:schemeClr val="bg1"/>
                </a:solidFill>
              </a:rPr>
              <a:t>1</a:t>
            </a:r>
            <a:endParaRPr lang="en-US" dirty="0"/>
          </a:p>
        </p:txBody>
      </p:sp>
      <p:sp>
        <p:nvSpPr>
          <p:cNvPr id="36" name="Rectangle 35"/>
          <p:cNvSpPr/>
          <p:nvPr/>
        </p:nvSpPr>
        <p:spPr>
          <a:xfrm>
            <a:off x="5374332" y="5157192"/>
            <a:ext cx="340158" cy="461665"/>
          </a:xfrm>
          <a:prstGeom prst="rect">
            <a:avLst/>
          </a:prstGeom>
        </p:spPr>
        <p:txBody>
          <a:bodyPr wrap="none">
            <a:spAutoFit/>
          </a:bodyPr>
          <a:lstStyle/>
          <a:p>
            <a:r>
              <a:rPr lang="en-US" dirty="0">
                <a:solidFill>
                  <a:schemeClr val="bg1"/>
                </a:solidFill>
              </a:rPr>
              <a:t>1</a:t>
            </a:r>
            <a:endParaRPr lang="en-US" dirty="0"/>
          </a:p>
        </p:txBody>
      </p:sp>
      <p:sp>
        <p:nvSpPr>
          <p:cNvPr id="37" name="Rectangle 36"/>
          <p:cNvSpPr/>
          <p:nvPr/>
        </p:nvSpPr>
        <p:spPr>
          <a:xfrm>
            <a:off x="3070076" y="5415607"/>
            <a:ext cx="383438" cy="461665"/>
          </a:xfrm>
          <a:prstGeom prst="rect">
            <a:avLst/>
          </a:prstGeom>
        </p:spPr>
        <p:txBody>
          <a:bodyPr wrap="none">
            <a:spAutoFit/>
          </a:bodyPr>
          <a:lstStyle/>
          <a:p>
            <a:r>
              <a:rPr lang="en-US" dirty="0">
                <a:solidFill>
                  <a:schemeClr val="bg1"/>
                </a:solidFill>
              </a:rPr>
              <a:t>N</a:t>
            </a:r>
            <a:endParaRPr lang="en-US" dirty="0"/>
          </a:p>
        </p:txBody>
      </p:sp>
      <p:sp>
        <p:nvSpPr>
          <p:cNvPr id="38" name="Rectangle 37"/>
          <p:cNvSpPr/>
          <p:nvPr/>
        </p:nvSpPr>
        <p:spPr>
          <a:xfrm>
            <a:off x="7295150" y="5445224"/>
            <a:ext cx="383438" cy="461665"/>
          </a:xfrm>
          <a:prstGeom prst="rect">
            <a:avLst/>
          </a:prstGeom>
        </p:spPr>
        <p:txBody>
          <a:bodyPr wrap="none">
            <a:spAutoFit/>
          </a:bodyPr>
          <a:lstStyle/>
          <a:p>
            <a:r>
              <a:rPr lang="en-US" dirty="0">
                <a:solidFill>
                  <a:schemeClr val="bg1"/>
                </a:solidFill>
              </a:rPr>
              <a:t>N</a:t>
            </a:r>
            <a:endParaRPr lang="en-US" dirty="0"/>
          </a:p>
        </p:txBody>
      </p:sp>
      <p:sp>
        <p:nvSpPr>
          <p:cNvPr id="39" name="Rectangle 38"/>
          <p:cNvSpPr/>
          <p:nvPr/>
        </p:nvSpPr>
        <p:spPr>
          <a:xfrm>
            <a:off x="8807318" y="4437112"/>
            <a:ext cx="383438" cy="461665"/>
          </a:xfrm>
          <a:prstGeom prst="rect">
            <a:avLst/>
          </a:prstGeom>
        </p:spPr>
        <p:txBody>
          <a:bodyPr wrap="none">
            <a:spAutoFit/>
          </a:bodyPr>
          <a:lstStyle/>
          <a:p>
            <a:r>
              <a:rPr lang="en-US" dirty="0">
                <a:solidFill>
                  <a:schemeClr val="bg1"/>
                </a:solidFill>
              </a:rPr>
              <a:t>N</a:t>
            </a:r>
            <a:endParaRPr lang="en-US" dirty="0"/>
          </a:p>
        </p:txBody>
      </p:sp>
      <p:sp>
        <p:nvSpPr>
          <p:cNvPr id="31" name="Chevron 30"/>
          <p:cNvSpPr/>
          <p:nvPr/>
        </p:nvSpPr>
        <p:spPr>
          <a:xfrm rot="-5400000">
            <a:off x="5215326" y="2922002"/>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49796" y="1924927"/>
            <a:ext cx="5345238" cy="4369048"/>
          </a:xfrm>
          <a:prstGeom prst="rect">
            <a:avLst/>
          </a:prstGeom>
        </p:spPr>
      </p:pic>
      <p:pic>
        <p:nvPicPr>
          <p:cNvPr id="3" name="Picture 2"/>
          <p:cNvPicPr>
            <a:picLocks noChangeAspect="1"/>
          </p:cNvPicPr>
          <p:nvPr/>
        </p:nvPicPr>
        <p:blipFill>
          <a:blip r:embed="rId4"/>
          <a:stretch>
            <a:fillRect/>
          </a:stretch>
        </p:blipFill>
        <p:spPr>
          <a:xfrm>
            <a:off x="6670476" y="1916832"/>
            <a:ext cx="5017142" cy="4377143"/>
          </a:xfrm>
          <a:prstGeom prst="rect">
            <a:avLst/>
          </a:prstGeom>
        </p:spPr>
      </p:pic>
      <p:sp>
        <p:nvSpPr>
          <p:cNvPr id="4" name="Rectangle 3"/>
          <p:cNvSpPr/>
          <p:nvPr/>
        </p:nvSpPr>
        <p:spPr>
          <a:xfrm>
            <a:off x="693813" y="1043444"/>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5"/>
              </a:rPr>
              <a:t>ZI_Customer_U_XX</a:t>
            </a:r>
            <a:r>
              <a:rPr lang="en-US" sz="1800" dirty="0">
                <a:solidFill>
                  <a:schemeClr val="bg1"/>
                </a:solidFill>
              </a:rPr>
              <a:t>”</a:t>
            </a:r>
            <a:endParaRPr lang="en-IN" sz="1800" dirty="0">
              <a:solidFill>
                <a:schemeClr val="bg1"/>
              </a:solidFill>
            </a:endParaRPr>
          </a:p>
        </p:txBody>
      </p:sp>
      <p:cxnSp>
        <p:nvCxnSpPr>
          <p:cNvPr id="6" name="Straight Connector 5"/>
          <p:cNvCxnSpPr/>
          <p:nvPr/>
        </p:nvCxnSpPr>
        <p:spPr>
          <a:xfrm rot="-60000" flipV="1">
            <a:off x="6275076" y="1124899"/>
            <a:ext cx="63975" cy="5303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1043444"/>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6"/>
              </a:rPr>
              <a:t>ZI_Agency_U_XX</a:t>
            </a:r>
            <a:r>
              <a:rPr lang="en-US" sz="1800" dirty="0">
                <a:solidFill>
                  <a:schemeClr val="bg1"/>
                </a:solidFill>
              </a:rPr>
              <a:t>”</a:t>
            </a:r>
            <a:endParaRPr lang="en-IN" sz="1800" dirty="0">
              <a:solidFill>
                <a:schemeClr val="bg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93812" y="1203542"/>
            <a:ext cx="6520547" cy="5320290"/>
          </a:xfrm>
          <a:prstGeom prst="rect">
            <a:avLst/>
          </a:prstGeom>
        </p:spPr>
      </p:pic>
      <p:sp>
        <p:nvSpPr>
          <p:cNvPr id="7" name="Rectangle 6"/>
          <p:cNvSpPr/>
          <p:nvPr/>
        </p:nvSpPr>
        <p:spPr>
          <a:xfrm>
            <a:off x="7489690" y="1058129"/>
            <a:ext cx="4049094" cy="2031325"/>
          </a:xfrm>
          <a:prstGeom prst="rect">
            <a:avLst/>
          </a:prstGeom>
        </p:spPr>
        <p:txBody>
          <a:bodyPr wrap="square">
            <a:spAutoFit/>
          </a:bodyPr>
          <a:lstStyle/>
          <a:p>
            <a:pPr algn="just"/>
            <a:r>
              <a:rPr lang="en-US" sz="1800" dirty="0">
                <a:solidFill>
                  <a:schemeClr val="bg1"/>
                </a:solidFill>
              </a:rPr>
              <a:t>On top of Customer and Agency CDS View we Create Root CDS View </a:t>
            </a:r>
            <a:r>
              <a:rPr lang="en-US" sz="1800" dirty="0" err="1">
                <a:solidFill>
                  <a:schemeClr val="bg1"/>
                </a:solidFill>
              </a:rPr>
              <a:t>EntIty</a:t>
            </a:r>
            <a:r>
              <a:rPr lang="en-US" sz="1800" dirty="0">
                <a:solidFill>
                  <a:schemeClr val="bg1"/>
                </a:solidFill>
              </a:rPr>
              <a:t> called “</a:t>
            </a:r>
            <a:r>
              <a:rPr lang="en-US" sz="1800" dirty="0">
                <a:solidFill>
                  <a:schemeClr val="bg1"/>
                </a:solidFill>
                <a:hlinkClick r:id="rId4"/>
              </a:rPr>
              <a:t>ZI_TRAVEL_U_XX</a:t>
            </a:r>
            <a:r>
              <a:rPr lang="en-US" sz="1800" dirty="0">
                <a:solidFill>
                  <a:schemeClr val="bg1"/>
                </a:solidFill>
              </a:rPr>
              <a:t>”.</a:t>
            </a:r>
          </a:p>
          <a:p>
            <a:pPr algn="just"/>
            <a:r>
              <a:rPr lang="en-US" sz="1800" dirty="0">
                <a:solidFill>
                  <a:schemeClr val="bg1"/>
                </a:solidFill>
              </a:rPr>
              <a:t>With Annotations like Metadata ,Search ,</a:t>
            </a:r>
          </a:p>
          <a:p>
            <a:pPr algn="just"/>
            <a:r>
              <a:rPr lang="en-US" sz="1800" dirty="0">
                <a:solidFill>
                  <a:schemeClr val="bg1"/>
                </a:solidFill>
              </a:rPr>
              <a:t>Semantic Annotation etc.</a:t>
            </a:r>
          </a:p>
          <a:p>
            <a:pPr algn="just"/>
            <a:r>
              <a:rPr lang="en-US" sz="1800" dirty="0">
                <a:solidFill>
                  <a:schemeClr val="bg1"/>
                </a:solidFill>
              </a:rPr>
              <a:t>Association to Agency ,Customer , Currency. </a:t>
            </a:r>
            <a:endParaRPr lang="en-IN" sz="1800" dirty="0">
              <a:solidFill>
                <a:schemeClr val="bg1"/>
              </a:solidFill>
            </a:endParaRPr>
          </a:p>
        </p:txBody>
      </p:sp>
    </p:spTree>
    <p:extLst>
      <p:ext uri="{BB962C8B-B14F-4D97-AF65-F5344CB8AC3E}">
        <p14:creationId xmlns:p14="http://schemas.microsoft.com/office/powerpoint/2010/main" val="336538696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10317</TotalTime>
  <Words>763</Words>
  <Application>Microsoft Office PowerPoint</Application>
  <PresentationFormat>Custom</PresentationFormat>
  <Paragraphs>133</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Restful ABAP Programming</vt:lpstr>
      <vt:lpstr>Flow of RESTful Application Programming</vt:lpstr>
      <vt:lpstr>Important Tables</vt:lpstr>
      <vt:lpstr>Types of Scenario </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278</cp:revision>
  <dcterms:created xsi:type="dcterms:W3CDTF">2013-09-12T13:05:01Z</dcterms:created>
  <dcterms:modified xsi:type="dcterms:W3CDTF">2021-11-23T09:17:31Z</dcterms:modified>
</cp:coreProperties>
</file>